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sldIdLst>
    <p:sldId id="278" r:id="rId5"/>
    <p:sldId id="279" r:id="rId6"/>
    <p:sldId id="280" r:id="rId7"/>
    <p:sldId id="281" r:id="rId8"/>
    <p:sldId id="283" r:id="rId9"/>
    <p:sldId id="284" r:id="rId10"/>
    <p:sldId id="282" r:id="rId11"/>
    <p:sldId id="285" r:id="rId12"/>
    <p:sldId id="287" r:id="rId13"/>
    <p:sldId id="288" r:id="rId14"/>
    <p:sldId id="296" r:id="rId15"/>
    <p:sldId id="289" r:id="rId16"/>
    <p:sldId id="290" r:id="rId17"/>
    <p:sldId id="291" r:id="rId18"/>
    <p:sldId id="292" r:id="rId19"/>
    <p:sldId id="293" r:id="rId20"/>
    <p:sldId id="294" r:id="rId21"/>
    <p:sldId id="295"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491C7-D1FA-41B5-8AEC-1F80ABFD2A52}" v="19" dt="2023-05-12T10:24:44.57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p:scale>
          <a:sx n="66" d="100"/>
          <a:sy n="66" d="100"/>
        </p:scale>
        <p:origin x="668" y="6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Angular project</a:t>
            </a:r>
            <a:br>
              <a:rPr lang="en-US" dirty="0"/>
            </a:br>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33">
            <a:extLst>
              <a:ext uri="{FF2B5EF4-FFF2-40B4-BE49-F238E27FC236}">
                <a16:creationId xmlns:a16="http://schemas.microsoft.com/office/drawing/2014/main" id="{B964257B-B559-F9D1-A247-1F53FF007C4A}"/>
              </a:ext>
            </a:extLst>
          </p:cNvPr>
          <p:cNvSpPr>
            <a:spLocks noGrp="1"/>
          </p:cNvSpPr>
          <p:nvPr>
            <p:ph type="title"/>
          </p:nvPr>
        </p:nvSpPr>
        <p:spPr>
          <a:xfrm>
            <a:off x="-1262353" y="347472"/>
            <a:ext cx="8346547" cy="768096"/>
          </a:xfrm>
        </p:spPr>
        <p:txBody>
          <a:bodyPr anchor="t">
            <a:normAutofit/>
          </a:bodyPr>
          <a:lstStyle/>
          <a:p>
            <a:r>
              <a:rPr lang="en-US" sz="2000"/>
              <a:t>Home dietplan details</a:t>
            </a:r>
            <a:endParaRPr lang="en-IN" sz="2000" dirty="0"/>
          </a:p>
        </p:txBody>
      </p:sp>
      <p:sp>
        <p:nvSpPr>
          <p:cNvPr id="47" name="Slide Number Placeholder 73">
            <a:extLst>
              <a:ext uri="{FF2B5EF4-FFF2-40B4-BE49-F238E27FC236}">
                <a16:creationId xmlns:a16="http://schemas.microsoft.com/office/drawing/2014/main" id="{B4947942-C128-AF3F-CF4D-0FB7D00E0941}"/>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sp>
        <p:nvSpPr>
          <p:cNvPr id="49" name="TextBox 48">
            <a:extLst>
              <a:ext uri="{FF2B5EF4-FFF2-40B4-BE49-F238E27FC236}">
                <a16:creationId xmlns:a16="http://schemas.microsoft.com/office/drawing/2014/main" id="{00968CDD-189B-A098-90A4-5A954A50E056}"/>
              </a:ext>
            </a:extLst>
          </p:cNvPr>
          <p:cNvSpPr txBox="1"/>
          <p:nvPr/>
        </p:nvSpPr>
        <p:spPr>
          <a:xfrm>
            <a:off x="644893" y="1588168"/>
            <a:ext cx="5005136" cy="646331"/>
          </a:xfrm>
          <a:prstGeom prst="rect">
            <a:avLst/>
          </a:prstGeom>
          <a:noFill/>
        </p:spPr>
        <p:txBody>
          <a:bodyPr wrap="square" rtlCol="0">
            <a:spAutoFit/>
          </a:bodyPr>
          <a:lstStyle/>
          <a:p>
            <a:r>
              <a:rPr lang="en-US"/>
              <a:t>If we click the dietplan we can get the product details like which is shown in the image.</a:t>
            </a:r>
            <a:endParaRPr lang="en-IN" dirty="0"/>
          </a:p>
        </p:txBody>
      </p:sp>
      <p:pic>
        <p:nvPicPr>
          <p:cNvPr id="52" name="Picture 51">
            <a:extLst>
              <a:ext uri="{FF2B5EF4-FFF2-40B4-BE49-F238E27FC236}">
                <a16:creationId xmlns:a16="http://schemas.microsoft.com/office/drawing/2014/main" id="{2DF6ABCA-02DB-941F-AD6F-E2B635A06C25}"/>
              </a:ext>
            </a:extLst>
          </p:cNvPr>
          <p:cNvPicPr>
            <a:picLocks noChangeAspect="1"/>
          </p:cNvPicPr>
          <p:nvPr/>
        </p:nvPicPr>
        <p:blipFill>
          <a:blip r:embed="rId2"/>
          <a:stretch>
            <a:fillRect/>
          </a:stretch>
        </p:blipFill>
        <p:spPr>
          <a:xfrm>
            <a:off x="6293161" y="96252"/>
            <a:ext cx="5796170" cy="3173631"/>
          </a:xfrm>
          <a:prstGeom prst="rect">
            <a:avLst/>
          </a:prstGeom>
        </p:spPr>
      </p:pic>
      <p:pic>
        <p:nvPicPr>
          <p:cNvPr id="54" name="Picture 53">
            <a:extLst>
              <a:ext uri="{FF2B5EF4-FFF2-40B4-BE49-F238E27FC236}">
                <a16:creationId xmlns:a16="http://schemas.microsoft.com/office/drawing/2014/main" id="{1F444917-4C15-F680-C3C9-AFF29AF847AA}"/>
              </a:ext>
            </a:extLst>
          </p:cNvPr>
          <p:cNvPicPr>
            <a:picLocks noChangeAspect="1"/>
          </p:cNvPicPr>
          <p:nvPr/>
        </p:nvPicPr>
        <p:blipFill>
          <a:blip r:embed="rId3"/>
          <a:stretch>
            <a:fillRect/>
          </a:stretch>
        </p:blipFill>
        <p:spPr>
          <a:xfrm>
            <a:off x="6096000" y="3155655"/>
            <a:ext cx="6073078" cy="3702345"/>
          </a:xfrm>
          <a:prstGeom prst="rect">
            <a:avLst/>
          </a:prstGeom>
        </p:spPr>
      </p:pic>
      <p:pic>
        <p:nvPicPr>
          <p:cNvPr id="56" name="Picture 55">
            <a:extLst>
              <a:ext uri="{FF2B5EF4-FFF2-40B4-BE49-F238E27FC236}">
                <a16:creationId xmlns:a16="http://schemas.microsoft.com/office/drawing/2014/main" id="{FCD749BF-D22C-50E5-3B8D-B99968FE0400}"/>
              </a:ext>
            </a:extLst>
          </p:cNvPr>
          <p:cNvPicPr>
            <a:picLocks noChangeAspect="1"/>
          </p:cNvPicPr>
          <p:nvPr/>
        </p:nvPicPr>
        <p:blipFill>
          <a:blip r:embed="rId4"/>
          <a:stretch>
            <a:fillRect/>
          </a:stretch>
        </p:blipFill>
        <p:spPr>
          <a:xfrm>
            <a:off x="22922" y="3199687"/>
            <a:ext cx="6270239" cy="3173631"/>
          </a:xfrm>
          <a:prstGeom prst="rect">
            <a:avLst/>
          </a:prstGeom>
        </p:spPr>
      </p:pic>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2E8B0F-DBBE-28D1-00E7-FF7BCFFF7C77}"/>
              </a:ext>
            </a:extLst>
          </p:cNvPr>
          <p:cNvSpPr txBox="1"/>
          <p:nvPr/>
        </p:nvSpPr>
        <p:spPr>
          <a:xfrm>
            <a:off x="3830854" y="3175171"/>
            <a:ext cx="4061861" cy="830997"/>
          </a:xfrm>
          <a:prstGeom prst="rect">
            <a:avLst/>
          </a:prstGeom>
          <a:noFill/>
        </p:spPr>
        <p:txBody>
          <a:bodyPr wrap="square" rtlCol="0">
            <a:spAutoFit/>
          </a:bodyPr>
          <a:lstStyle/>
          <a:p>
            <a:r>
              <a:rPr lang="en-US" sz="4800" dirty="0">
                <a:solidFill>
                  <a:schemeClr val="accent1">
                    <a:lumMod val="50000"/>
                  </a:schemeClr>
                </a:solidFill>
              </a:rPr>
              <a:t>Thank you</a:t>
            </a:r>
            <a:endParaRPr lang="en-IN" sz="4800" dirty="0">
              <a:solidFill>
                <a:schemeClr val="accent1">
                  <a:lumMod val="50000"/>
                </a:schemeClr>
              </a:solidFill>
            </a:endParaRPr>
          </a:p>
        </p:txBody>
      </p:sp>
    </p:spTree>
    <p:extLst>
      <p:ext uri="{BB962C8B-B14F-4D97-AF65-F5344CB8AC3E}">
        <p14:creationId xmlns:p14="http://schemas.microsoft.com/office/powerpoint/2010/main" val="3713151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a:extLst>
              <a:ext uri="{FF2B5EF4-FFF2-40B4-BE49-F238E27FC236}">
                <a16:creationId xmlns:a16="http://schemas.microsoft.com/office/drawing/2014/main" id="{8FADC13D-17AC-DCB0-D9F8-DE716EA6DA2B}"/>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12</a:t>
            </a:fld>
            <a:endParaRPr lang="en-US"/>
          </a:p>
        </p:txBody>
      </p:sp>
      <p:sp>
        <p:nvSpPr>
          <p:cNvPr id="32" name="TextBox 31">
            <a:extLst>
              <a:ext uri="{FF2B5EF4-FFF2-40B4-BE49-F238E27FC236}">
                <a16:creationId xmlns:a16="http://schemas.microsoft.com/office/drawing/2014/main" id="{C47B3A37-F91C-625B-D368-DDAB9B2B501A}"/>
              </a:ext>
            </a:extLst>
          </p:cNvPr>
          <p:cNvSpPr txBox="1"/>
          <p:nvPr/>
        </p:nvSpPr>
        <p:spPr>
          <a:xfrm>
            <a:off x="106680" y="365759"/>
            <a:ext cx="2492141" cy="717483"/>
          </a:xfrm>
          <a:prstGeom prst="rect">
            <a:avLst/>
          </a:prstGeom>
        </p:spPr>
        <p:txBody>
          <a:bodyPr vert="horz" lIns="91440" tIns="45720" rIns="91440" bIns="45720" rtlCol="0" anchor="b">
            <a:normAutofit/>
          </a:bodyPr>
          <a:lstStyle/>
          <a:p>
            <a:pPr algn="ctr" defTabSz="914400">
              <a:lnSpc>
                <a:spcPts val="4875"/>
              </a:lnSpc>
              <a:spcBef>
                <a:spcPct val="0"/>
              </a:spcBef>
              <a:spcAft>
                <a:spcPts val="600"/>
              </a:spcAft>
            </a:pPr>
            <a:r>
              <a:rPr lang="en-US" sz="3200" b="1" cap="all" dirty="0">
                <a:solidFill>
                  <a:schemeClr val="accent6"/>
                </a:solidFill>
                <a:latin typeface="+mj-lt"/>
                <a:ea typeface="+mj-ea"/>
                <a:cs typeface="+mj-cs"/>
              </a:rPr>
              <a:t>Create </a:t>
            </a:r>
            <a:endParaRPr lang="en-US" sz="3200" b="1" kern="1200" cap="all" baseline="0" dirty="0">
              <a:solidFill>
                <a:schemeClr val="accent6"/>
              </a:solidFill>
              <a:latin typeface="+mj-lt"/>
              <a:ea typeface="+mj-ea"/>
              <a:cs typeface="+mj-cs"/>
            </a:endParaRPr>
          </a:p>
        </p:txBody>
      </p:sp>
      <p:sp>
        <p:nvSpPr>
          <p:cNvPr id="34" name="TextBox 33">
            <a:extLst>
              <a:ext uri="{FF2B5EF4-FFF2-40B4-BE49-F238E27FC236}">
                <a16:creationId xmlns:a16="http://schemas.microsoft.com/office/drawing/2014/main" id="{2EA7606F-BC04-8683-80AB-97E41B1CCD97}"/>
              </a:ext>
            </a:extLst>
          </p:cNvPr>
          <p:cNvSpPr txBox="1"/>
          <p:nvPr/>
        </p:nvSpPr>
        <p:spPr>
          <a:xfrm>
            <a:off x="356920" y="1333901"/>
            <a:ext cx="3932237" cy="3238099"/>
          </a:xfrm>
          <a:prstGeom prst="rect">
            <a:avLst/>
          </a:prstGeom>
        </p:spPr>
        <p:txBody>
          <a:bodyPr vert="horz" lIns="91440" tIns="45720" rIns="91440" bIns="45720" rtlCol="0">
            <a:normAutofit/>
          </a:bodyPr>
          <a:lstStyle/>
          <a:p>
            <a:pPr defTabSz="914400">
              <a:spcBef>
                <a:spcPts val="360"/>
              </a:spcBef>
            </a:pPr>
            <a:r>
              <a:rPr lang="en-US" sz="1600" b="1" kern="1200" dirty="0">
                <a:solidFill>
                  <a:schemeClr val="accent6"/>
                </a:solidFill>
                <a:latin typeface="Times New Roman" panose="02020603050405020304" pitchFamily="18" charset="0"/>
                <a:cs typeface="Times New Roman" panose="02020603050405020304" pitchFamily="18" charset="0"/>
              </a:rPr>
              <a:t>Functionalities:</a:t>
            </a:r>
          </a:p>
          <a:p>
            <a:pPr marL="285750" indent="-285750" defTabSz="914400">
              <a:spcBef>
                <a:spcPts val="360"/>
              </a:spcBef>
              <a:buFont typeface="Arial" panose="020B0604020202020204" pitchFamily="34" charset="0"/>
              <a:buChar char="•"/>
            </a:pPr>
            <a:r>
              <a:rPr lang="en-US" sz="1600" kern="1200" dirty="0">
                <a:solidFill>
                  <a:schemeClr val="accent6"/>
                </a:solidFill>
                <a:latin typeface="Times New Roman" panose="02020603050405020304" pitchFamily="18" charset="0"/>
                <a:cs typeface="Times New Roman" panose="02020603050405020304" pitchFamily="18" charset="0"/>
              </a:rPr>
              <a:t>Available  items</a:t>
            </a:r>
          </a:p>
          <a:p>
            <a:pPr marL="285750" indent="-285750" defTabSz="914400">
              <a:spcBef>
                <a:spcPts val="360"/>
              </a:spcBef>
              <a:buFont typeface="Arial" panose="020B0604020202020204" pitchFamily="34" charset="0"/>
              <a:buChar char="•"/>
            </a:pPr>
            <a:r>
              <a:rPr lang="en-US" sz="1600" dirty="0">
                <a:solidFill>
                  <a:schemeClr val="accent6"/>
                </a:solidFill>
                <a:latin typeface="Times New Roman" panose="02020603050405020304" pitchFamily="18" charset="0"/>
                <a:cs typeface="Times New Roman" panose="02020603050405020304" pitchFamily="18" charset="0"/>
              </a:rPr>
              <a:t>Create diet</a:t>
            </a:r>
          </a:p>
          <a:p>
            <a:pPr marL="285750" indent="-285750" defTabSz="914400">
              <a:spcBef>
                <a:spcPts val="360"/>
              </a:spcBef>
              <a:buFont typeface="Arial" panose="020B0604020202020204" pitchFamily="34" charset="0"/>
              <a:buChar char="•"/>
            </a:pPr>
            <a:r>
              <a:rPr lang="en-US" sz="1600" kern="1200" dirty="0">
                <a:solidFill>
                  <a:schemeClr val="accent6"/>
                </a:solidFill>
                <a:latin typeface="Times New Roman" panose="02020603050405020304" pitchFamily="18" charset="0"/>
                <a:cs typeface="Times New Roman" panose="02020603050405020304" pitchFamily="18" charset="0"/>
              </a:rPr>
              <a:t>Calculate nutrition</a:t>
            </a:r>
          </a:p>
          <a:p>
            <a:pPr defTabSz="914400">
              <a:spcBef>
                <a:spcPts val="360"/>
              </a:spcBef>
            </a:pPr>
            <a:r>
              <a:rPr lang="en-US" sz="1600" dirty="0">
                <a:solidFill>
                  <a:schemeClr val="accent6"/>
                </a:solidFill>
                <a:latin typeface="Times New Roman" panose="02020603050405020304" pitchFamily="18" charset="0"/>
                <a:cs typeface="Times New Roman" panose="02020603050405020304" pitchFamily="18" charset="0"/>
              </a:rPr>
              <a:t>Here I can use drag and drop</a:t>
            </a:r>
            <a:endParaRPr lang="en-US" sz="1600" kern="1200" dirty="0">
              <a:solidFill>
                <a:schemeClr val="accent6"/>
              </a:solidFill>
              <a:latin typeface="Times New Roman" panose="02020603050405020304" pitchFamily="18" charset="0"/>
              <a:cs typeface="Times New Roman" panose="02020603050405020304" pitchFamily="18" charset="0"/>
            </a:endParaRPr>
          </a:p>
          <a:p>
            <a:pPr defTabSz="914400">
              <a:spcBef>
                <a:spcPts val="360"/>
              </a:spcBef>
            </a:pPr>
            <a:endParaRPr lang="en-US" sz="1600" kern="1200" dirty="0">
              <a:solidFill>
                <a:schemeClr val="accent6"/>
              </a:solidFill>
              <a:latin typeface="+mn-lt"/>
              <a:ea typeface="+mn-ea"/>
              <a:cs typeface="+mn-cs"/>
            </a:endParaRPr>
          </a:p>
          <a:p>
            <a:pPr defTabSz="914400">
              <a:spcBef>
                <a:spcPts val="360"/>
              </a:spcBef>
            </a:pPr>
            <a:endParaRPr lang="en-US" sz="1600" kern="1200" dirty="0">
              <a:solidFill>
                <a:schemeClr val="accent6"/>
              </a:solidFill>
              <a:latin typeface="+mn-lt"/>
              <a:ea typeface="+mn-ea"/>
              <a:cs typeface="+mn-cs"/>
            </a:endParaRPr>
          </a:p>
        </p:txBody>
      </p:sp>
      <p:sp>
        <p:nvSpPr>
          <p:cNvPr id="35" name="Slide Number Placeholder 22">
            <a:extLst>
              <a:ext uri="{FF2B5EF4-FFF2-40B4-BE49-F238E27FC236}">
                <a16:creationId xmlns:a16="http://schemas.microsoft.com/office/drawing/2014/main" id="{28DCB8B9-F3CD-47FD-A692-0004EF20AEF1}"/>
              </a:ext>
            </a:extLst>
          </p:cNvPr>
          <p:cNvSpPr txBox="1">
            <a:spLocks/>
          </p:cNvSpPr>
          <p:nvPr/>
        </p:nvSpPr>
        <p:spPr>
          <a:xfrm>
            <a:off x="11097768" y="609600"/>
            <a:ext cx="987552" cy="274320"/>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48F63A3B-78C7-47BE-AE5E-E10140E04643}" type="slidenum">
              <a:rPr lang="en-US" smtClean="0"/>
              <a:pPr>
                <a:spcAft>
                  <a:spcPts val="600"/>
                </a:spcAft>
              </a:pPr>
              <a:t>12</a:t>
            </a:fld>
            <a:endParaRPr lang="en-US"/>
          </a:p>
        </p:txBody>
      </p:sp>
      <p:pic>
        <p:nvPicPr>
          <p:cNvPr id="37" name="Picture 36">
            <a:extLst>
              <a:ext uri="{FF2B5EF4-FFF2-40B4-BE49-F238E27FC236}">
                <a16:creationId xmlns:a16="http://schemas.microsoft.com/office/drawing/2014/main" id="{1A6BBB69-A946-69E9-7EF1-A1E3B5E138C2}"/>
              </a:ext>
            </a:extLst>
          </p:cNvPr>
          <p:cNvPicPr>
            <a:picLocks noChangeAspect="1"/>
          </p:cNvPicPr>
          <p:nvPr/>
        </p:nvPicPr>
        <p:blipFill>
          <a:blip r:embed="rId2"/>
          <a:stretch>
            <a:fillRect/>
          </a:stretch>
        </p:blipFill>
        <p:spPr>
          <a:xfrm>
            <a:off x="4924425" y="1106905"/>
            <a:ext cx="7160896" cy="5751095"/>
          </a:xfrm>
          <a:prstGeom prst="rect">
            <a:avLst/>
          </a:prstGeom>
        </p:spPr>
      </p:pic>
    </p:spTree>
    <p:extLst>
      <p:ext uri="{BB962C8B-B14F-4D97-AF65-F5344CB8AC3E}">
        <p14:creationId xmlns:p14="http://schemas.microsoft.com/office/powerpoint/2010/main" val="250288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13</a:t>
            </a:fld>
            <a:endParaRPr lang="en-US"/>
          </a:p>
        </p:txBody>
      </p:sp>
      <p:sp>
        <p:nvSpPr>
          <p:cNvPr id="19" name="TextBox 18">
            <a:extLst>
              <a:ext uri="{FF2B5EF4-FFF2-40B4-BE49-F238E27FC236}">
                <a16:creationId xmlns:a16="http://schemas.microsoft.com/office/drawing/2014/main" id="{D82D1FCB-40E6-963F-48C2-5EFA94DA9846}"/>
              </a:ext>
            </a:extLst>
          </p:cNvPr>
          <p:cNvSpPr txBox="1"/>
          <p:nvPr/>
        </p:nvSpPr>
        <p:spPr>
          <a:xfrm>
            <a:off x="106680" y="162844"/>
            <a:ext cx="2540284" cy="602381"/>
          </a:xfrm>
          <a:prstGeom prst="rect">
            <a:avLst/>
          </a:prstGeom>
        </p:spPr>
        <p:txBody>
          <a:bodyPr vert="horz" lIns="91440" tIns="45720" rIns="91440" bIns="45720" rtlCol="0" anchor="b">
            <a:noAutofit/>
          </a:bodyPr>
          <a:lstStyle/>
          <a:p>
            <a:pPr algn="ctr" defTabSz="914400">
              <a:lnSpc>
                <a:spcPts val="4875"/>
              </a:lnSpc>
              <a:spcBef>
                <a:spcPct val="0"/>
              </a:spcBef>
              <a:spcAft>
                <a:spcPts val="600"/>
              </a:spcAft>
            </a:pPr>
            <a:r>
              <a:rPr lang="en-US" sz="2400" b="1" cap="all" dirty="0">
                <a:solidFill>
                  <a:schemeClr val="accent6"/>
                </a:solidFill>
                <a:latin typeface="+mj-lt"/>
                <a:ea typeface="+mj-ea"/>
                <a:cs typeface="+mj-cs"/>
              </a:rPr>
              <a:t>Forum page</a:t>
            </a:r>
            <a:endParaRPr lang="en-US" sz="2400" b="1" kern="1200" cap="all" baseline="0" dirty="0">
              <a:solidFill>
                <a:schemeClr val="accent6"/>
              </a:solidFill>
              <a:latin typeface="+mj-lt"/>
              <a:ea typeface="+mj-ea"/>
              <a:cs typeface="+mj-cs"/>
            </a:endParaRPr>
          </a:p>
        </p:txBody>
      </p:sp>
      <p:sp>
        <p:nvSpPr>
          <p:cNvPr id="21" name="TextBox 20">
            <a:extLst>
              <a:ext uri="{FF2B5EF4-FFF2-40B4-BE49-F238E27FC236}">
                <a16:creationId xmlns:a16="http://schemas.microsoft.com/office/drawing/2014/main" id="{951AC51B-6EE1-9C06-F3A5-4B3AB3566DCC}"/>
              </a:ext>
            </a:extLst>
          </p:cNvPr>
          <p:cNvSpPr txBox="1"/>
          <p:nvPr/>
        </p:nvSpPr>
        <p:spPr>
          <a:xfrm>
            <a:off x="106681" y="1035518"/>
            <a:ext cx="4297980" cy="3811588"/>
          </a:xfrm>
          <a:prstGeom prst="rect">
            <a:avLst/>
          </a:prstGeom>
        </p:spPr>
        <p:txBody>
          <a:bodyPr vert="horz" lIns="91440" tIns="45720" rIns="91440" bIns="45720" rtlCol="0">
            <a:normAutofit/>
          </a:bodyPr>
          <a:lstStyle/>
          <a:p>
            <a:pPr defTabSz="914400">
              <a:spcBef>
                <a:spcPts val="360"/>
              </a:spcBef>
            </a:pPr>
            <a:endParaRPr lang="en-US" sz="1600" kern="1200" dirty="0">
              <a:solidFill>
                <a:schemeClr val="accent6"/>
              </a:solidFill>
              <a:latin typeface="+mn-lt"/>
              <a:ea typeface="+mn-ea"/>
              <a:cs typeface="+mn-cs"/>
            </a:endParaRPr>
          </a:p>
          <a:p>
            <a:pPr defTabSz="914400">
              <a:spcBef>
                <a:spcPts val="360"/>
              </a:spcBef>
            </a:pPr>
            <a:endParaRPr lang="en-US" sz="1600" kern="1200" dirty="0">
              <a:solidFill>
                <a:schemeClr val="accent6"/>
              </a:solidFill>
              <a:latin typeface="+mn-lt"/>
              <a:ea typeface="+mn-ea"/>
              <a:cs typeface="+mn-cs"/>
            </a:endParaRPr>
          </a:p>
        </p:txBody>
      </p:sp>
      <p:sp>
        <p:nvSpPr>
          <p:cNvPr id="22" name="Slide Number Placeholder 22">
            <a:extLst>
              <a:ext uri="{FF2B5EF4-FFF2-40B4-BE49-F238E27FC236}">
                <a16:creationId xmlns:a16="http://schemas.microsoft.com/office/drawing/2014/main" id="{2F3F8700-D437-4435-7D7E-782933D741A6}"/>
              </a:ext>
            </a:extLst>
          </p:cNvPr>
          <p:cNvSpPr txBox="1">
            <a:spLocks/>
          </p:cNvSpPr>
          <p:nvPr/>
        </p:nvSpPr>
        <p:spPr>
          <a:xfrm>
            <a:off x="11097768" y="609600"/>
            <a:ext cx="987552" cy="274320"/>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48F63A3B-78C7-47BE-AE5E-E10140E04643}" type="slidenum">
              <a:rPr lang="en-US" smtClean="0"/>
              <a:pPr>
                <a:spcAft>
                  <a:spcPts val="600"/>
                </a:spcAft>
              </a:pPr>
              <a:t>13</a:t>
            </a:fld>
            <a:endParaRPr lang="en-US"/>
          </a:p>
        </p:txBody>
      </p:sp>
      <p:pic>
        <p:nvPicPr>
          <p:cNvPr id="24" name="Picture 23">
            <a:extLst>
              <a:ext uri="{FF2B5EF4-FFF2-40B4-BE49-F238E27FC236}">
                <a16:creationId xmlns:a16="http://schemas.microsoft.com/office/drawing/2014/main" id="{D9A07E30-CCBD-E445-99C5-FEF1FCD751FF}"/>
              </a:ext>
            </a:extLst>
          </p:cNvPr>
          <p:cNvPicPr>
            <a:picLocks noChangeAspect="1"/>
          </p:cNvPicPr>
          <p:nvPr/>
        </p:nvPicPr>
        <p:blipFill>
          <a:blip r:embed="rId2"/>
          <a:stretch>
            <a:fillRect/>
          </a:stretch>
        </p:blipFill>
        <p:spPr>
          <a:xfrm>
            <a:off x="5130265" y="348530"/>
            <a:ext cx="6955054" cy="3905836"/>
          </a:xfrm>
          <a:prstGeom prst="rect">
            <a:avLst/>
          </a:prstGeom>
        </p:spPr>
      </p:pic>
      <p:sp>
        <p:nvSpPr>
          <p:cNvPr id="26" name="TextBox 25">
            <a:extLst>
              <a:ext uri="{FF2B5EF4-FFF2-40B4-BE49-F238E27FC236}">
                <a16:creationId xmlns:a16="http://schemas.microsoft.com/office/drawing/2014/main" id="{02DFD2DB-7D51-5C1F-7E58-817E1CA25317}"/>
              </a:ext>
            </a:extLst>
          </p:cNvPr>
          <p:cNvSpPr txBox="1"/>
          <p:nvPr/>
        </p:nvSpPr>
        <p:spPr>
          <a:xfrm>
            <a:off x="106681" y="756385"/>
            <a:ext cx="4297980"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On the forum page, users have the ability to post questions and receive answers from other users. Additionally, they can also view responses provided by the admin. Meanwhile, the admin is able to view and reply to any questions or answers posted by users.</a:t>
            </a:r>
            <a:endParaRPr lang="en-IN"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15D4C1AA-9283-A348-B7CD-D7E2FB0FBEAD}"/>
              </a:ext>
            </a:extLst>
          </p:cNvPr>
          <p:cNvPicPr>
            <a:picLocks noChangeAspect="1"/>
          </p:cNvPicPr>
          <p:nvPr/>
        </p:nvPicPr>
        <p:blipFill>
          <a:blip r:embed="rId3"/>
          <a:stretch>
            <a:fillRect/>
          </a:stretch>
        </p:blipFill>
        <p:spPr>
          <a:xfrm>
            <a:off x="106680" y="4363036"/>
            <a:ext cx="11978639" cy="2332120"/>
          </a:xfrm>
          <a:prstGeom prst="rect">
            <a:avLst/>
          </a:prstGeom>
        </p:spPr>
      </p:pic>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0" name="TextBox 29">
            <a:extLst>
              <a:ext uri="{FF2B5EF4-FFF2-40B4-BE49-F238E27FC236}">
                <a16:creationId xmlns:a16="http://schemas.microsoft.com/office/drawing/2014/main" id="{9CE85ECA-6709-BFAD-BCEA-FFF8E51576F9}"/>
              </a:ext>
            </a:extLst>
          </p:cNvPr>
          <p:cNvSpPr txBox="1"/>
          <p:nvPr/>
        </p:nvSpPr>
        <p:spPr>
          <a:xfrm>
            <a:off x="-317632" y="-24781"/>
            <a:ext cx="3320714" cy="1329723"/>
          </a:xfrm>
          <a:prstGeom prst="rect">
            <a:avLst/>
          </a:prstGeom>
          <a:noFill/>
        </p:spPr>
        <p:txBody>
          <a:bodyPr wrap="square">
            <a:spAutoFit/>
          </a:bodyPr>
          <a:lstStyle/>
          <a:p>
            <a:pPr algn="ctr" defTabSz="914400">
              <a:lnSpc>
                <a:spcPts val="4875"/>
              </a:lnSpc>
              <a:spcBef>
                <a:spcPct val="0"/>
              </a:spcBef>
              <a:spcAft>
                <a:spcPts val="600"/>
              </a:spcAft>
            </a:pPr>
            <a:r>
              <a:rPr lang="en-US" b="1" cap="all" dirty="0">
                <a:solidFill>
                  <a:schemeClr val="accent6"/>
                </a:solidFill>
                <a:latin typeface="+mj-lt"/>
                <a:ea typeface="+mj-ea"/>
                <a:cs typeface="+mj-cs"/>
              </a:rPr>
              <a:t>Logout page</a:t>
            </a:r>
          </a:p>
          <a:p>
            <a:pPr algn="ctr" defTabSz="914400">
              <a:lnSpc>
                <a:spcPts val="4875"/>
              </a:lnSpc>
              <a:spcBef>
                <a:spcPct val="0"/>
              </a:spcBef>
              <a:spcAft>
                <a:spcPts val="600"/>
              </a:spcAft>
            </a:pPr>
            <a:endParaRPr lang="en-US" sz="1800" b="1" kern="1200" cap="all" baseline="0" dirty="0">
              <a:solidFill>
                <a:schemeClr val="accent6"/>
              </a:solidFill>
              <a:latin typeface="+mj-lt"/>
              <a:ea typeface="+mj-ea"/>
              <a:cs typeface="+mj-cs"/>
            </a:endParaRPr>
          </a:p>
        </p:txBody>
      </p:sp>
      <p:pic>
        <p:nvPicPr>
          <p:cNvPr id="32" name="Picture 31">
            <a:extLst>
              <a:ext uri="{FF2B5EF4-FFF2-40B4-BE49-F238E27FC236}">
                <a16:creationId xmlns:a16="http://schemas.microsoft.com/office/drawing/2014/main" id="{16AB83CA-BF12-65D3-FFAD-0AD72320AACE}"/>
              </a:ext>
            </a:extLst>
          </p:cNvPr>
          <p:cNvPicPr>
            <a:picLocks noChangeAspect="1"/>
          </p:cNvPicPr>
          <p:nvPr/>
        </p:nvPicPr>
        <p:blipFill>
          <a:blip r:embed="rId2"/>
          <a:stretch>
            <a:fillRect/>
          </a:stretch>
        </p:blipFill>
        <p:spPr>
          <a:xfrm>
            <a:off x="105878" y="649703"/>
            <a:ext cx="11729987" cy="4706755"/>
          </a:xfrm>
          <a:prstGeom prst="rect">
            <a:avLst/>
          </a:prstGeom>
        </p:spPr>
      </p:pic>
      <p:sp>
        <p:nvSpPr>
          <p:cNvPr id="33" name="TextBox 32">
            <a:extLst>
              <a:ext uri="{FF2B5EF4-FFF2-40B4-BE49-F238E27FC236}">
                <a16:creationId xmlns:a16="http://schemas.microsoft.com/office/drawing/2014/main" id="{A0ED348D-C784-EC3D-89E3-30053FB91346}"/>
              </a:ext>
            </a:extLst>
          </p:cNvPr>
          <p:cNvSpPr txBox="1"/>
          <p:nvPr/>
        </p:nvSpPr>
        <p:spPr>
          <a:xfrm>
            <a:off x="105878" y="5661610"/>
            <a:ext cx="7777213"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Finally when we click log out button finally it came out f the website</a:t>
            </a:r>
            <a:endParaRPr lang="en-IN" dirty="0"/>
          </a:p>
        </p:txBody>
      </p:sp>
    </p:spTree>
    <p:extLst>
      <p:ext uri="{BB962C8B-B14F-4D97-AF65-F5344CB8AC3E}">
        <p14:creationId xmlns:p14="http://schemas.microsoft.com/office/powerpoint/2010/main" val="24990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963554" y="2399096"/>
            <a:ext cx="6266046" cy="2365409"/>
          </a:xfrm>
        </p:spPr>
        <p:txBody>
          <a:bodyPr/>
          <a:lstStyle/>
          <a:p>
            <a:r>
              <a:rPr lang="en-US" sz="4400" dirty="0"/>
              <a:t>Admin works</a:t>
            </a:r>
          </a:p>
        </p:txBody>
      </p:sp>
    </p:spTree>
    <p:extLst>
      <p:ext uri="{BB962C8B-B14F-4D97-AF65-F5344CB8AC3E}">
        <p14:creationId xmlns:p14="http://schemas.microsoft.com/office/powerpoint/2010/main" val="94818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5DAF2-6B6B-08F5-8588-1202B1F6572D}"/>
              </a:ext>
            </a:extLst>
          </p:cNvPr>
          <p:cNvPicPr>
            <a:picLocks noChangeAspect="1"/>
          </p:cNvPicPr>
          <p:nvPr/>
        </p:nvPicPr>
        <p:blipFill>
          <a:blip r:embed="rId2"/>
          <a:stretch>
            <a:fillRect/>
          </a:stretch>
        </p:blipFill>
        <p:spPr>
          <a:xfrm>
            <a:off x="3850105" y="208242"/>
            <a:ext cx="7757961" cy="5384036"/>
          </a:xfrm>
          <a:prstGeom prst="rect">
            <a:avLst/>
          </a:prstGeom>
        </p:spPr>
      </p:pic>
      <p:sp>
        <p:nvSpPr>
          <p:cNvPr id="9" name="TextBox 8">
            <a:extLst>
              <a:ext uri="{FF2B5EF4-FFF2-40B4-BE49-F238E27FC236}">
                <a16:creationId xmlns:a16="http://schemas.microsoft.com/office/drawing/2014/main" id="{5B64B97C-230D-B7F0-50DD-78C01662D87F}"/>
              </a:ext>
            </a:extLst>
          </p:cNvPr>
          <p:cNvSpPr txBox="1"/>
          <p:nvPr/>
        </p:nvSpPr>
        <p:spPr>
          <a:xfrm>
            <a:off x="154003" y="208242"/>
            <a:ext cx="3532472" cy="523220"/>
          </a:xfrm>
          <a:prstGeom prst="rect">
            <a:avLst/>
          </a:prstGeom>
          <a:noFill/>
        </p:spPr>
        <p:txBody>
          <a:bodyPr wrap="square" rtlCol="0">
            <a:spAutoFit/>
          </a:bodyPr>
          <a:lstStyle/>
          <a:p>
            <a:r>
              <a:rPr lang="en-US" sz="2800" dirty="0">
                <a:solidFill>
                  <a:schemeClr val="accent1">
                    <a:lumMod val="50000"/>
                  </a:schemeClr>
                </a:solidFill>
                <a:latin typeface="Times New Roman" panose="02020603050405020304" pitchFamily="18" charset="0"/>
                <a:cs typeface="Times New Roman" panose="02020603050405020304" pitchFamily="18" charset="0"/>
              </a:rPr>
              <a:t>Admin login page</a:t>
            </a:r>
            <a:endParaRPr lang="en-IN" sz="2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2A193DB-50BC-7EDA-8C03-F072A6D9C1F2}"/>
              </a:ext>
            </a:extLst>
          </p:cNvPr>
          <p:cNvSpPr txBox="1"/>
          <p:nvPr/>
        </p:nvSpPr>
        <p:spPr>
          <a:xfrm>
            <a:off x="259882" y="750713"/>
            <a:ext cx="4446872" cy="4247317"/>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Functionalities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Not Register Yet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Click here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Login</a:t>
            </a:r>
            <a:r>
              <a:rPr lang="en-IN" sz="1800" dirty="0">
                <a:latin typeface="Times New Roman" panose="02020603050405020304" pitchFamily="18" charset="0"/>
                <a:cs typeface="Times New Roman" panose="02020603050405020304" pitchFamily="18" charset="0"/>
              </a:rPr>
              <a:t> button</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User login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 login</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Techniques used</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Template based approach</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Validation </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Material Module</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Toggle Function</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Lazy loading</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Http Get, post</a:t>
            </a:r>
            <a:endParaRPr lang="en-IN" dirty="0"/>
          </a:p>
          <a:p>
            <a:endParaRPr lang="en-IN" dirty="0"/>
          </a:p>
        </p:txBody>
      </p:sp>
    </p:spTree>
    <p:extLst>
      <p:ext uri="{BB962C8B-B14F-4D97-AF65-F5344CB8AC3E}">
        <p14:creationId xmlns:p14="http://schemas.microsoft.com/office/powerpoint/2010/main" val="1003962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BEA0D6-AB8D-C211-3ECB-04C6AD2788CE}"/>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7" name="Picture 6">
            <a:extLst>
              <a:ext uri="{FF2B5EF4-FFF2-40B4-BE49-F238E27FC236}">
                <a16:creationId xmlns:a16="http://schemas.microsoft.com/office/drawing/2014/main" id="{0F7C476D-3A62-C6A4-2D36-3CE909AAA851}"/>
              </a:ext>
            </a:extLst>
          </p:cNvPr>
          <p:cNvPicPr>
            <a:picLocks noChangeAspect="1"/>
          </p:cNvPicPr>
          <p:nvPr/>
        </p:nvPicPr>
        <p:blipFill>
          <a:blip r:embed="rId2"/>
          <a:stretch>
            <a:fillRect/>
          </a:stretch>
        </p:blipFill>
        <p:spPr>
          <a:xfrm>
            <a:off x="5621154" y="57751"/>
            <a:ext cx="6311765" cy="6285297"/>
          </a:xfrm>
          <a:prstGeom prst="rect">
            <a:avLst/>
          </a:prstGeom>
        </p:spPr>
      </p:pic>
      <p:sp>
        <p:nvSpPr>
          <p:cNvPr id="9" name="TextBox 8">
            <a:extLst>
              <a:ext uri="{FF2B5EF4-FFF2-40B4-BE49-F238E27FC236}">
                <a16:creationId xmlns:a16="http://schemas.microsoft.com/office/drawing/2014/main" id="{F5BE52A7-5338-45CE-201D-77337A5EEA1D}"/>
              </a:ext>
            </a:extLst>
          </p:cNvPr>
          <p:cNvSpPr txBox="1"/>
          <p:nvPr/>
        </p:nvSpPr>
        <p:spPr>
          <a:xfrm>
            <a:off x="259080" y="731520"/>
            <a:ext cx="381240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ADMIN MENU BAR:</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EB2AA36-DDB8-6658-48EC-ABA1C9DFAD31}"/>
              </a:ext>
            </a:extLst>
          </p:cNvPr>
          <p:cNvSpPr txBox="1"/>
          <p:nvPr/>
        </p:nvSpPr>
        <p:spPr>
          <a:xfrm>
            <a:off x="364957" y="1077682"/>
            <a:ext cx="5005939" cy="212365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Addproduct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Addresponse</a:t>
            </a:r>
          </a:p>
          <a:p>
            <a:r>
              <a:rPr lang="en-US" sz="2400" dirty="0">
                <a:latin typeface="Times New Roman" panose="02020603050405020304" pitchFamily="18" charset="0"/>
                <a:cs typeface="Times New Roman" panose="02020603050405020304" pitchFamily="18" charset="0"/>
              </a:rPr>
              <a:t>Addproduct:</a:t>
            </a:r>
            <a:r>
              <a:rPr lang="en-IN" sz="2400" dirty="0">
                <a:latin typeface="Times New Roman" panose="02020603050405020304" pitchFamily="18" charset="0"/>
                <a:cs typeface="Times New Roman" panose="02020603050405020304" pitchFamily="18" charset="0"/>
              </a:rPr>
              <a:t> In addproduct we have to add new project it will reflect in user home </a:t>
            </a:r>
            <a:r>
              <a:rPr lang="en-IN" sz="2400" dirty="0" err="1">
                <a:latin typeface="Times New Roman" panose="02020603050405020304" pitchFamily="18" charset="0"/>
                <a:cs typeface="Times New Roman" panose="02020603050405020304" pitchFamily="18" charset="0"/>
              </a:rPr>
              <a:t>also.So</a:t>
            </a:r>
            <a:r>
              <a:rPr lang="en-IN" sz="2400" dirty="0">
                <a:latin typeface="Times New Roman" panose="02020603050405020304" pitchFamily="18" charset="0"/>
                <a:cs typeface="Times New Roman" panose="02020603050405020304" pitchFamily="18" charset="0"/>
              </a:rPr>
              <a:t> in admin module admin can add the products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49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482448-FDE5-FD30-55AF-59576FB0031D}"/>
              </a:ext>
            </a:extLst>
          </p:cNvPr>
          <p:cNvSpPr txBox="1"/>
          <p:nvPr/>
        </p:nvSpPr>
        <p:spPr>
          <a:xfrm>
            <a:off x="683394" y="481264"/>
            <a:ext cx="11261558"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Addresponse:</a:t>
            </a:r>
          </a:p>
          <a:p>
            <a:r>
              <a:rPr lang="en-US" sz="2400" dirty="0">
                <a:latin typeface="Times New Roman" panose="02020603050405020304" pitchFamily="18" charset="0"/>
                <a:cs typeface="Times New Roman" panose="02020603050405020304" pitchFamily="18" charset="0"/>
              </a:rPr>
              <a:t>                       In Addresponse admin can reply the responses which are posted by the users and admin also can post questions these are </a:t>
            </a:r>
            <a:r>
              <a:rPr lang="en-US" sz="2400" dirty="0" err="1">
                <a:latin typeface="Times New Roman" panose="02020603050405020304" pitchFamily="18" charset="0"/>
                <a:cs typeface="Times New Roman" panose="02020603050405020304" pitchFamily="18" charset="0"/>
              </a:rPr>
              <a:t>refleted</a:t>
            </a:r>
            <a:r>
              <a:rPr lang="en-US" sz="2400" dirty="0">
                <a:latin typeface="Times New Roman" panose="02020603050405020304" pitchFamily="18" charset="0"/>
                <a:cs typeface="Times New Roman" panose="02020603050405020304" pitchFamily="18" charset="0"/>
              </a:rPr>
              <a:t> in users forum page</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F31B352-0BC3-3DEC-5D67-8A853AA8C674}"/>
              </a:ext>
            </a:extLst>
          </p:cNvPr>
          <p:cNvPicPr>
            <a:picLocks noChangeAspect="1"/>
          </p:cNvPicPr>
          <p:nvPr/>
        </p:nvPicPr>
        <p:blipFill>
          <a:blip r:embed="rId2"/>
          <a:stretch>
            <a:fillRect/>
          </a:stretch>
        </p:blipFill>
        <p:spPr>
          <a:xfrm>
            <a:off x="-1" y="2117557"/>
            <a:ext cx="12349213" cy="4597567"/>
          </a:xfrm>
          <a:prstGeom prst="rect">
            <a:avLst/>
          </a:prstGeom>
        </p:spPr>
      </p:pic>
    </p:spTree>
    <p:extLst>
      <p:ext uri="{BB962C8B-B14F-4D97-AF65-F5344CB8AC3E}">
        <p14:creationId xmlns:p14="http://schemas.microsoft.com/office/powerpoint/2010/main" val="1646510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dirty="0">
                <a:latin typeface="Arial Black" panose="020B0604020202020204" pitchFamily="34" charset="0"/>
                <a:ea typeface="Arial Regular" pitchFamily="34" charset="-122"/>
                <a:cs typeface="Arial Black" panose="020B0604020202020204" pitchFamily="34" charset="0"/>
              </a:rPr>
              <a:t>Nutrition diet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algn="r"/>
            <a:r>
              <a:rPr lang="en-US" dirty="0">
                <a:latin typeface="Times New Roman" panose="02020603050405020304" pitchFamily="18" charset="0"/>
                <a:cs typeface="Times New Roman" panose="02020603050405020304" pitchFamily="18" charset="0"/>
              </a:rPr>
              <a:t>P.Kiran Kumar</a:t>
            </a:r>
          </a:p>
          <a:p>
            <a:pPr algn="r"/>
            <a:r>
              <a:rPr lang="en-US" dirty="0">
                <a:latin typeface="Times New Roman" panose="02020603050405020304" pitchFamily="18" charset="0"/>
                <a:cs typeface="Times New Roman" panose="02020603050405020304" pitchFamily="18" charset="0"/>
              </a:rPr>
              <a:t>19001200</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041648" y="1199515"/>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8808" y="2356478"/>
            <a:ext cx="6766560" cy="2700528"/>
          </a:xfrm>
        </p:spPr>
        <p:txBody>
          <a:bodyPr/>
          <a:lstStyle/>
          <a:p>
            <a:r>
              <a:rPr lang="en-US" sz="1600" b="0" i="0" dirty="0">
                <a:solidFill>
                  <a:schemeClr val="accent2">
                    <a:lumMod val="75000"/>
                  </a:schemeClr>
                </a:solidFill>
                <a:effectLst/>
                <a:latin typeface="Times New Roman" panose="02020603050405020304" pitchFamily="18" charset="0"/>
                <a:cs typeface="Times New Roman" panose="02020603050405020304" pitchFamily="18" charset="0"/>
              </a:rPr>
              <a:t>Nutrition diet is the practice of consuming food in a balanced and healthy way to provide the body with essential nutrients, such as carbohydrates, proteins, fats, vitamins, and minerals, necessary for growth, development, and maintenance of overall health. A well-balanced nutrition diet helps to reduce the risk of chronic diseases, such as obesity, diabetes, heart disease, and cancer, and improves mental and physical well-being. The ideal nutrition diet emphasizes whole, minimally processed foods such as fruits, vegetables, whole grains, lean proteins, and healthy fats while minimizing intake of added sugars, saturated and trans fats, and sodium</a:t>
            </a:r>
            <a:r>
              <a:rPr lang="en-US" b="0" i="0" dirty="0">
                <a:solidFill>
                  <a:srgbClr val="374151"/>
                </a:solidFill>
                <a:effectLst/>
                <a:latin typeface="Söhne"/>
              </a:rPr>
              <a:t>.</a:t>
            </a:r>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8" y="438150"/>
            <a:ext cx="3200400" cy="274320"/>
          </a:xfrm>
        </p:spPr>
        <p:txBody>
          <a:bodyPr/>
          <a:lstStyle/>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000" b="1" dirty="0">
                <a:solidFill>
                  <a:schemeClr val="accent6"/>
                </a:solidFill>
                <a:latin typeface="Arial Black" panose="020B0604020202020204" pitchFamily="34" charset="0"/>
                <a:cs typeface="Arial Black" panose="020B0604020202020204" pitchFamily="34" charset="0"/>
              </a:rPr>
              <a:t>Login Page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3200" dirty="0">
                <a:latin typeface="Sabon Next LT" panose="02000500000000000000" pitchFamily="2" charset="0"/>
                <a:cs typeface="Sabon Next LT" panose="02000500000000000000" pitchFamily="2" charset="0"/>
              </a:rPr>
              <a:t>implementation</a:t>
            </a:r>
            <a:endParaRPr lang="en-US" sz="32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6FA4740-0AFE-1C91-E01E-00C2FD05C2EE}"/>
              </a:ext>
            </a:extLst>
          </p:cNvPr>
          <p:cNvSpPr>
            <a:spLocks noGrp="1"/>
          </p:cNvSpPr>
          <p:nvPr>
            <p:ph type="title"/>
          </p:nvPr>
        </p:nvSpPr>
        <p:spPr>
          <a:xfrm>
            <a:off x="-394636" y="21657"/>
            <a:ext cx="4446872" cy="768096"/>
          </a:xfrm>
        </p:spPr>
        <p:txBody>
          <a:bodyPr/>
          <a:lstStyle/>
          <a:p>
            <a:r>
              <a:rPr lang="en-US" sz="3600" dirty="0"/>
              <a:t>Login page</a:t>
            </a:r>
            <a:endParaRPr lang="en-IN" sz="3600" dirty="0"/>
          </a:p>
        </p:txBody>
      </p:sp>
      <p:sp>
        <p:nvSpPr>
          <p:cNvPr id="37" name="Content Placeholder 36">
            <a:extLst>
              <a:ext uri="{FF2B5EF4-FFF2-40B4-BE49-F238E27FC236}">
                <a16:creationId xmlns:a16="http://schemas.microsoft.com/office/drawing/2014/main" id="{F4153FA6-669C-6C56-3A80-57D162C85EA4}"/>
              </a:ext>
            </a:extLst>
          </p:cNvPr>
          <p:cNvSpPr>
            <a:spLocks noGrp="1"/>
          </p:cNvSpPr>
          <p:nvPr>
            <p:ph sz="half" idx="1"/>
          </p:nvPr>
        </p:nvSpPr>
        <p:spPr>
          <a:xfrm>
            <a:off x="587140" y="969745"/>
            <a:ext cx="3320717" cy="4918509"/>
          </a:xfrm>
        </p:spPr>
        <p:txBody>
          <a:bodyPr/>
          <a:lstStyle/>
          <a:p>
            <a:r>
              <a:rPr lang="en-IN" sz="1800" b="1" dirty="0">
                <a:latin typeface="Times New Roman" panose="02020603050405020304" pitchFamily="18" charset="0"/>
                <a:cs typeface="Times New Roman" panose="02020603050405020304" pitchFamily="18" charset="0"/>
              </a:rPr>
              <a:t>Functionalities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Not Register Yet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Click here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Login</a:t>
            </a:r>
            <a:r>
              <a:rPr lang="en-IN" sz="1800" dirty="0">
                <a:latin typeface="Times New Roman" panose="02020603050405020304" pitchFamily="18" charset="0"/>
                <a:cs typeface="Times New Roman" panose="02020603050405020304" pitchFamily="18" charset="0"/>
              </a:rPr>
              <a:t> button</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User login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 login</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Techniques used</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Template based approach</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Validation </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Material Module</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Toggle Function</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Lazy loading</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Http Get, post</a:t>
            </a:r>
            <a:endParaRPr lang="en-IN" dirty="0"/>
          </a:p>
        </p:txBody>
      </p:sp>
      <p:pic>
        <p:nvPicPr>
          <p:cNvPr id="44" name="Picture 43">
            <a:extLst>
              <a:ext uri="{FF2B5EF4-FFF2-40B4-BE49-F238E27FC236}">
                <a16:creationId xmlns:a16="http://schemas.microsoft.com/office/drawing/2014/main" id="{51870095-5509-495B-16A2-4FEA420C4891}"/>
              </a:ext>
            </a:extLst>
          </p:cNvPr>
          <p:cNvPicPr>
            <a:picLocks noChangeAspect="1"/>
          </p:cNvPicPr>
          <p:nvPr/>
        </p:nvPicPr>
        <p:blipFill>
          <a:blip r:embed="rId2"/>
          <a:stretch>
            <a:fillRect/>
          </a:stretch>
        </p:blipFill>
        <p:spPr>
          <a:xfrm>
            <a:off x="3907857" y="705049"/>
            <a:ext cx="7815713" cy="5447899"/>
          </a:xfrm>
          <a:prstGeom prst="rect">
            <a:avLst/>
          </a:prstGeom>
        </p:spPr>
      </p:pic>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839788" y="457200"/>
            <a:ext cx="3932237" cy="1600200"/>
          </a:xfrm>
        </p:spPr>
        <p:txBody>
          <a:bodyPr vert="horz" lIns="91440" tIns="45720" rIns="91440" bIns="45720" rtlCol="0" anchor="b">
            <a:normAutofit/>
          </a:bodyPr>
          <a:lstStyle/>
          <a:p>
            <a:r>
              <a:rPr lang="en-US" b="1" kern="1200" cap="all" baseline="0" dirty="0">
                <a:latin typeface="+mj-lt"/>
                <a:ea typeface="+mj-ea"/>
                <a:cs typeface="+mj-cs"/>
              </a:rPr>
              <a:t>User-</a:t>
            </a:r>
            <a:r>
              <a:rPr lang="en-US" b="1" kern="1200" cap="all" baseline="0" dirty="0" err="1">
                <a:latin typeface="+mj-lt"/>
                <a:ea typeface="+mj-ea"/>
                <a:cs typeface="+mj-cs"/>
              </a:rPr>
              <a:t>menubar</a:t>
            </a:r>
            <a:endParaRPr lang="en-US" b="1" kern="1200" cap="all" baseline="0" dirty="0">
              <a:latin typeface="+mj-lt"/>
              <a:ea typeface="+mj-ea"/>
              <a:cs typeface="+mj-cs"/>
            </a:endParaRPr>
          </a:p>
        </p:txBody>
      </p:sp>
      <p:pic>
        <p:nvPicPr>
          <p:cNvPr id="12" name="Picture 11">
            <a:extLst>
              <a:ext uri="{FF2B5EF4-FFF2-40B4-BE49-F238E27FC236}">
                <a16:creationId xmlns:a16="http://schemas.microsoft.com/office/drawing/2014/main" id="{00D8209C-E536-FF38-9365-86F014070511}"/>
              </a:ext>
            </a:extLst>
          </p:cNvPr>
          <p:cNvPicPr>
            <a:picLocks noChangeAspect="1"/>
          </p:cNvPicPr>
          <p:nvPr/>
        </p:nvPicPr>
        <p:blipFill>
          <a:blip r:embed="rId2"/>
          <a:stretch>
            <a:fillRect/>
          </a:stretch>
        </p:blipFill>
        <p:spPr>
          <a:xfrm>
            <a:off x="5183188" y="1688307"/>
            <a:ext cx="6172200" cy="3471860"/>
          </a:xfrm>
          <a:prstGeom prst="rect">
            <a:avLst/>
          </a:prstGeom>
          <a:noFill/>
        </p:spPr>
      </p:pic>
      <p:sp>
        <p:nvSpPr>
          <p:cNvPr id="13" name="TextBox 12">
            <a:extLst>
              <a:ext uri="{FF2B5EF4-FFF2-40B4-BE49-F238E27FC236}">
                <a16:creationId xmlns:a16="http://schemas.microsoft.com/office/drawing/2014/main" id="{1294E3F3-749F-6460-AA04-BD672F197972}"/>
              </a:ext>
            </a:extLst>
          </p:cNvPr>
          <p:cNvSpPr txBox="1"/>
          <p:nvPr/>
        </p:nvSpPr>
        <p:spPr>
          <a:xfrm>
            <a:off x="839788" y="2057400"/>
            <a:ext cx="3932237" cy="3811588"/>
          </a:xfrm>
          <a:prstGeom prst="rect">
            <a:avLst/>
          </a:prstGeom>
        </p:spPr>
        <p:txBody>
          <a:bodyPr vert="horz" lIns="91440" tIns="45720" rIns="91440" bIns="45720" rtlCol="0">
            <a:normAutofit/>
          </a:bodyPr>
          <a:lstStyle/>
          <a:p>
            <a:pPr defTabSz="914400">
              <a:spcBef>
                <a:spcPts val="360"/>
              </a:spcBef>
            </a:pPr>
            <a:r>
              <a:rPr lang="en-US" b="1" kern="1200" dirty="0">
                <a:solidFill>
                  <a:schemeClr val="accent6"/>
                </a:solidFill>
                <a:latin typeface="Times New Roman" panose="02020603050405020304" pitchFamily="18" charset="0"/>
                <a:cs typeface="Times New Roman" panose="02020603050405020304" pitchFamily="18" charset="0"/>
              </a:rPr>
              <a:t>Functionalities:</a:t>
            </a:r>
          </a:p>
          <a:p>
            <a:pPr defTabSz="914400">
              <a:spcBef>
                <a:spcPts val="360"/>
              </a:spcBef>
            </a:pPr>
            <a:r>
              <a:rPr lang="en-US" sz="1600" kern="1200" dirty="0">
                <a:solidFill>
                  <a:schemeClr val="accent6"/>
                </a:solidFill>
                <a:latin typeface="+mn-lt"/>
                <a:ea typeface="+mn-ea"/>
                <a:cs typeface="+mn-cs"/>
              </a:rPr>
              <a:t>Home</a:t>
            </a:r>
          </a:p>
          <a:p>
            <a:pPr defTabSz="914400">
              <a:spcBef>
                <a:spcPts val="360"/>
              </a:spcBef>
            </a:pPr>
            <a:r>
              <a:rPr lang="en-US" sz="1600" kern="1200" dirty="0" err="1">
                <a:solidFill>
                  <a:schemeClr val="accent6"/>
                </a:solidFill>
                <a:latin typeface="+mn-lt"/>
                <a:ea typeface="+mn-ea"/>
                <a:cs typeface="+mn-cs"/>
              </a:rPr>
              <a:t>Dietplan</a:t>
            </a:r>
            <a:endParaRPr lang="en-US" sz="1600" kern="1200" dirty="0">
              <a:solidFill>
                <a:schemeClr val="accent6"/>
              </a:solidFill>
              <a:latin typeface="+mn-lt"/>
              <a:ea typeface="+mn-ea"/>
              <a:cs typeface="+mn-cs"/>
            </a:endParaRPr>
          </a:p>
          <a:p>
            <a:pPr defTabSz="914400">
              <a:spcBef>
                <a:spcPts val="360"/>
              </a:spcBef>
            </a:pPr>
            <a:r>
              <a:rPr lang="en-US" sz="1600" kern="1200" dirty="0">
                <a:solidFill>
                  <a:schemeClr val="accent6"/>
                </a:solidFill>
                <a:latin typeface="+mn-lt"/>
                <a:ea typeface="+mn-ea"/>
                <a:cs typeface="+mn-cs"/>
              </a:rPr>
              <a:t>Create</a:t>
            </a:r>
          </a:p>
          <a:p>
            <a:pPr defTabSz="914400">
              <a:spcBef>
                <a:spcPts val="360"/>
              </a:spcBef>
            </a:pPr>
            <a:r>
              <a:rPr lang="en-US" sz="1600" kern="1200" dirty="0">
                <a:solidFill>
                  <a:schemeClr val="accent6"/>
                </a:solidFill>
                <a:latin typeface="+mn-lt"/>
                <a:ea typeface="+mn-ea"/>
                <a:cs typeface="+mn-cs"/>
              </a:rPr>
              <a:t>Forum</a:t>
            </a:r>
          </a:p>
          <a:p>
            <a:pPr defTabSz="914400">
              <a:spcBef>
                <a:spcPts val="360"/>
              </a:spcBef>
            </a:pPr>
            <a:r>
              <a:rPr lang="en-US" sz="1600" kern="1200" dirty="0">
                <a:solidFill>
                  <a:schemeClr val="accent6"/>
                </a:solidFill>
                <a:latin typeface="+mn-lt"/>
                <a:ea typeface="+mn-ea"/>
                <a:cs typeface="+mn-cs"/>
              </a:rPr>
              <a:t>Logout</a:t>
            </a:r>
          </a:p>
          <a:p>
            <a:pPr defTabSz="914400">
              <a:spcBef>
                <a:spcPts val="360"/>
              </a:spcBef>
            </a:pPr>
            <a:r>
              <a:rPr lang="en-US" sz="1600" kern="1200" dirty="0">
                <a:solidFill>
                  <a:schemeClr val="accent6"/>
                </a:solidFill>
                <a:latin typeface="+mn-lt"/>
                <a:ea typeface="+mn-ea"/>
                <a:cs typeface="+mn-cs"/>
              </a:rPr>
              <a:t>internationalization</a:t>
            </a:r>
          </a:p>
          <a:p>
            <a:pPr defTabSz="914400">
              <a:spcBef>
                <a:spcPts val="360"/>
              </a:spcBef>
            </a:pPr>
            <a:endParaRPr lang="en-US" sz="1600" kern="1200" dirty="0">
              <a:solidFill>
                <a:schemeClr val="accent6"/>
              </a:solidFill>
              <a:latin typeface="+mn-lt"/>
              <a:ea typeface="+mn-ea"/>
              <a:cs typeface="+mn-cs"/>
            </a:endParaRPr>
          </a:p>
        </p:txBody>
      </p:sp>
      <p:sp>
        <p:nvSpPr>
          <p:cNvPr id="18" name="Footer Placeholder 4">
            <a:extLst>
              <a:ext uri="{FF2B5EF4-FFF2-40B4-BE49-F238E27FC236}">
                <a16:creationId xmlns:a16="http://schemas.microsoft.com/office/drawing/2014/main" id="{7F3F1ECE-3438-1259-B8E1-8A60058A03D3}"/>
              </a:ext>
            </a:extLst>
          </p:cNvPr>
          <p:cNvSpPr>
            <a:spLocks noGrp="1"/>
          </p:cNvSpPr>
          <p:nvPr>
            <p:ph type="ftr" sz="quarter" idx="11"/>
          </p:nvPr>
        </p:nvSpPr>
        <p:spPr>
          <a:xfrm>
            <a:off x="621792" y="457200"/>
            <a:ext cx="3200400" cy="274320"/>
          </a:xfrm>
        </p:spPr>
        <p:txBody>
          <a:bodyPr/>
          <a:lstStyle/>
          <a:p>
            <a:pPr>
              <a:spcAft>
                <a:spcPts val="600"/>
              </a:spcAft>
            </a:pPr>
            <a:r>
              <a:rPr lang="en-US"/>
              <a:t>Presentation title</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5ED14D5-E964-8ADF-BE34-4BF679B237BF}"/>
              </a:ext>
            </a:extLst>
          </p:cNvPr>
          <p:cNvSpPr txBox="1"/>
          <p:nvPr/>
        </p:nvSpPr>
        <p:spPr>
          <a:xfrm>
            <a:off x="-170865" y="210552"/>
            <a:ext cx="3932237" cy="767615"/>
          </a:xfrm>
          <a:prstGeom prst="rect">
            <a:avLst/>
          </a:prstGeom>
        </p:spPr>
        <p:txBody>
          <a:bodyPr vert="horz" lIns="91440" tIns="45720" rIns="91440" bIns="45720" rtlCol="0" anchor="b">
            <a:normAutofit/>
          </a:bodyPr>
          <a:lstStyle/>
          <a:p>
            <a:pPr algn="ctr" defTabSz="914400">
              <a:lnSpc>
                <a:spcPts val="4875"/>
              </a:lnSpc>
              <a:spcBef>
                <a:spcPct val="0"/>
              </a:spcBef>
              <a:spcAft>
                <a:spcPts val="600"/>
              </a:spcAft>
            </a:pPr>
            <a:r>
              <a:rPr lang="en-US" sz="3200" b="1" kern="1200" cap="all" baseline="0" dirty="0">
                <a:solidFill>
                  <a:schemeClr val="accent6"/>
                </a:solidFill>
                <a:latin typeface="+mj-lt"/>
                <a:ea typeface="+mj-ea"/>
                <a:cs typeface="+mj-cs"/>
              </a:rPr>
              <a:t>User Home</a:t>
            </a:r>
          </a:p>
        </p:txBody>
      </p:sp>
      <p:pic>
        <p:nvPicPr>
          <p:cNvPr id="8" name="Picture 7">
            <a:extLst>
              <a:ext uri="{FF2B5EF4-FFF2-40B4-BE49-F238E27FC236}">
                <a16:creationId xmlns:a16="http://schemas.microsoft.com/office/drawing/2014/main" id="{F8FF974E-822C-6D77-63B8-5FE8361AB48D}"/>
              </a:ext>
            </a:extLst>
          </p:cNvPr>
          <p:cNvPicPr>
            <a:picLocks noChangeAspect="1"/>
          </p:cNvPicPr>
          <p:nvPr/>
        </p:nvPicPr>
        <p:blipFill>
          <a:blip r:embed="rId2"/>
          <a:stretch>
            <a:fillRect/>
          </a:stretch>
        </p:blipFill>
        <p:spPr>
          <a:xfrm>
            <a:off x="4718888" y="731520"/>
            <a:ext cx="6172200" cy="3397718"/>
          </a:xfrm>
          <a:prstGeom prst="rect">
            <a:avLst/>
          </a:prstGeom>
          <a:noFill/>
        </p:spPr>
      </p:pic>
      <p:sp>
        <p:nvSpPr>
          <p:cNvPr id="3" name="TextBox 2">
            <a:extLst>
              <a:ext uri="{FF2B5EF4-FFF2-40B4-BE49-F238E27FC236}">
                <a16:creationId xmlns:a16="http://schemas.microsoft.com/office/drawing/2014/main" id="{670577A5-E664-2590-CFBE-59A98DB51D57}"/>
              </a:ext>
            </a:extLst>
          </p:cNvPr>
          <p:cNvSpPr txBox="1"/>
          <p:nvPr/>
        </p:nvSpPr>
        <p:spPr>
          <a:xfrm>
            <a:off x="454777" y="1140268"/>
            <a:ext cx="3932237" cy="3811588"/>
          </a:xfrm>
          <a:prstGeom prst="rect">
            <a:avLst/>
          </a:prstGeom>
        </p:spPr>
        <p:txBody>
          <a:bodyPr vert="horz" lIns="91440" tIns="45720" rIns="91440" bIns="45720" rtlCol="0">
            <a:normAutofit/>
          </a:bodyPr>
          <a:lstStyle/>
          <a:p>
            <a:pPr defTabSz="914400">
              <a:spcBef>
                <a:spcPts val="360"/>
              </a:spcBef>
            </a:pPr>
            <a:r>
              <a:rPr lang="en-US" sz="1600" kern="1200" dirty="0">
                <a:solidFill>
                  <a:schemeClr val="accent6"/>
                </a:solidFill>
                <a:latin typeface="+mn-lt"/>
                <a:ea typeface="+mn-ea"/>
                <a:cs typeface="+mn-cs"/>
              </a:rPr>
              <a:t>Functionalities:</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Search bar</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Type filter</a:t>
            </a:r>
          </a:p>
          <a:p>
            <a:pPr defTabSz="914400">
              <a:spcBef>
                <a:spcPts val="360"/>
              </a:spcBef>
            </a:pPr>
            <a:r>
              <a:rPr lang="en-US" sz="1600" kern="1200" dirty="0">
                <a:solidFill>
                  <a:schemeClr val="accent6"/>
                </a:solidFill>
                <a:latin typeface="+mn-lt"/>
                <a:ea typeface="+mn-ea"/>
                <a:cs typeface="+mn-cs"/>
              </a:rPr>
              <a:t>Nutrition types:</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Fruits</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Vegetables</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Salads</a:t>
            </a:r>
          </a:p>
          <a:p>
            <a:pPr marL="285750" indent="-285750" defTabSz="914400">
              <a:spcBef>
                <a:spcPts val="360"/>
              </a:spcBef>
              <a:buFont typeface="Arial" panose="020B0604020202020204" pitchFamily="34" charset="0"/>
              <a:buChar char="•"/>
            </a:pPr>
            <a:r>
              <a:rPr lang="en-US" sz="1600" kern="1200" dirty="0">
                <a:solidFill>
                  <a:schemeClr val="accent6"/>
                </a:solidFill>
                <a:latin typeface="+mn-lt"/>
                <a:ea typeface="+mn-ea"/>
                <a:cs typeface="+mn-cs"/>
              </a:rPr>
              <a:t>Juices</a:t>
            </a:r>
          </a:p>
          <a:p>
            <a:pPr defTabSz="914400">
              <a:spcBef>
                <a:spcPts val="360"/>
              </a:spcBef>
            </a:pPr>
            <a:endParaRPr lang="en-US" sz="1600" kern="1200" dirty="0">
              <a:solidFill>
                <a:schemeClr val="accent6"/>
              </a:solidFill>
              <a:latin typeface="+mn-lt"/>
              <a:ea typeface="+mn-ea"/>
              <a:cs typeface="+mn-cs"/>
            </a:endParaRPr>
          </a:p>
          <a:p>
            <a:pPr defTabSz="914400">
              <a:spcBef>
                <a:spcPts val="360"/>
              </a:spcBef>
            </a:pPr>
            <a:endParaRPr lang="en-US" sz="1600" kern="1200" dirty="0">
              <a:solidFill>
                <a:schemeClr val="accent6"/>
              </a:solidFill>
              <a:latin typeface="+mn-lt"/>
              <a:ea typeface="+mn-ea"/>
              <a:cs typeface="+mn-cs"/>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7</a:t>
            </a:fld>
            <a:endParaRPr lang="en-US"/>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F7207C6-6A10-8125-3A72-615E46AF3C39}"/>
              </a:ext>
            </a:extLst>
          </p:cNvPr>
          <p:cNvSpPr>
            <a:spLocks noGrp="1"/>
          </p:cNvSpPr>
          <p:nvPr>
            <p:ph type="title"/>
          </p:nvPr>
        </p:nvSpPr>
        <p:spPr>
          <a:xfrm>
            <a:off x="-1262353" y="347472"/>
            <a:ext cx="8346547" cy="768096"/>
          </a:xfrm>
        </p:spPr>
        <p:txBody>
          <a:bodyPr anchor="t">
            <a:normAutofit/>
          </a:bodyPr>
          <a:lstStyle/>
          <a:p>
            <a:r>
              <a:rPr lang="en-US" sz="2000"/>
              <a:t>Home product details</a:t>
            </a:r>
            <a:endParaRPr lang="en-IN" sz="2000" dirty="0"/>
          </a:p>
        </p:txBody>
      </p:sp>
      <p:pic>
        <p:nvPicPr>
          <p:cNvPr id="42" name="Picture 41">
            <a:extLst>
              <a:ext uri="{FF2B5EF4-FFF2-40B4-BE49-F238E27FC236}">
                <a16:creationId xmlns:a16="http://schemas.microsoft.com/office/drawing/2014/main" id="{5DA72020-396E-01DF-6989-BED2B7049821}"/>
              </a:ext>
            </a:extLst>
          </p:cNvPr>
          <p:cNvPicPr>
            <a:picLocks noChangeAspect="1"/>
          </p:cNvPicPr>
          <p:nvPr/>
        </p:nvPicPr>
        <p:blipFill>
          <a:blip r:embed="rId2"/>
          <a:stretch>
            <a:fillRect/>
          </a:stretch>
        </p:blipFill>
        <p:spPr>
          <a:xfrm>
            <a:off x="6222474" y="211756"/>
            <a:ext cx="4909403" cy="2954956"/>
          </a:xfrm>
          <a:prstGeom prst="rect">
            <a:avLst/>
          </a:prstGeom>
          <a:noFill/>
        </p:spPr>
      </p:pic>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8</a:t>
            </a:fld>
            <a:endParaRPr lang="en-US"/>
          </a:p>
        </p:txBody>
      </p:sp>
      <p:pic>
        <p:nvPicPr>
          <p:cNvPr id="44" name="Picture 43">
            <a:extLst>
              <a:ext uri="{FF2B5EF4-FFF2-40B4-BE49-F238E27FC236}">
                <a16:creationId xmlns:a16="http://schemas.microsoft.com/office/drawing/2014/main" id="{4E16AE38-0B10-5C4A-E0F4-A85C75FECDF6}"/>
              </a:ext>
            </a:extLst>
          </p:cNvPr>
          <p:cNvPicPr>
            <a:picLocks noChangeAspect="1"/>
          </p:cNvPicPr>
          <p:nvPr/>
        </p:nvPicPr>
        <p:blipFill>
          <a:blip r:embed="rId3"/>
          <a:stretch>
            <a:fillRect/>
          </a:stretch>
        </p:blipFill>
        <p:spPr>
          <a:xfrm>
            <a:off x="6333425" y="3501490"/>
            <a:ext cx="4687502" cy="3241007"/>
          </a:xfrm>
          <a:prstGeom prst="rect">
            <a:avLst/>
          </a:prstGeom>
        </p:spPr>
      </p:pic>
      <p:sp>
        <p:nvSpPr>
          <p:cNvPr id="45" name="TextBox 44">
            <a:extLst>
              <a:ext uri="{FF2B5EF4-FFF2-40B4-BE49-F238E27FC236}">
                <a16:creationId xmlns:a16="http://schemas.microsoft.com/office/drawing/2014/main" id="{1F205F74-68F8-DFC5-A1E5-B5F72BD394E8}"/>
              </a:ext>
            </a:extLst>
          </p:cNvPr>
          <p:cNvSpPr txBox="1"/>
          <p:nvPr/>
        </p:nvSpPr>
        <p:spPr>
          <a:xfrm>
            <a:off x="644893" y="1588168"/>
            <a:ext cx="5005136" cy="646331"/>
          </a:xfrm>
          <a:prstGeom prst="rect">
            <a:avLst/>
          </a:prstGeom>
          <a:noFill/>
        </p:spPr>
        <p:txBody>
          <a:bodyPr wrap="square" rtlCol="0">
            <a:spAutoFit/>
          </a:bodyPr>
          <a:lstStyle/>
          <a:p>
            <a:r>
              <a:rPr lang="en-US" dirty="0"/>
              <a:t>If we click the product in Home we can get the product details like which is shown in the image.</a:t>
            </a:r>
            <a:endParaRPr lang="en-IN" dirty="0"/>
          </a:p>
        </p:txBody>
      </p:sp>
      <p:pic>
        <p:nvPicPr>
          <p:cNvPr id="47" name="Picture 46">
            <a:extLst>
              <a:ext uri="{FF2B5EF4-FFF2-40B4-BE49-F238E27FC236}">
                <a16:creationId xmlns:a16="http://schemas.microsoft.com/office/drawing/2014/main" id="{7E88267F-16FF-3E1E-1BB4-99132CB4795A}"/>
              </a:ext>
            </a:extLst>
          </p:cNvPr>
          <p:cNvPicPr>
            <a:picLocks noChangeAspect="1"/>
          </p:cNvPicPr>
          <p:nvPr/>
        </p:nvPicPr>
        <p:blipFill>
          <a:blip r:embed="rId4"/>
          <a:stretch>
            <a:fillRect/>
          </a:stretch>
        </p:blipFill>
        <p:spPr>
          <a:xfrm>
            <a:off x="520643" y="3429000"/>
            <a:ext cx="5481850" cy="3313498"/>
          </a:xfrm>
          <a:prstGeom prst="rect">
            <a:avLst/>
          </a:prstGeom>
        </p:spPr>
      </p:pic>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5D892CE3-9B41-9949-2A17-1E0C2D0FC2BE}"/>
              </a:ext>
            </a:extLst>
          </p:cNvPr>
          <p:cNvSpPr txBox="1"/>
          <p:nvPr/>
        </p:nvSpPr>
        <p:spPr>
          <a:xfrm>
            <a:off x="570281" y="249070"/>
            <a:ext cx="3932237" cy="1600200"/>
          </a:xfrm>
          <a:prstGeom prst="rect">
            <a:avLst/>
          </a:prstGeom>
        </p:spPr>
        <p:txBody>
          <a:bodyPr vert="horz" lIns="91440" tIns="45720" rIns="91440" bIns="45720" rtlCol="0" anchor="b">
            <a:normAutofit/>
          </a:bodyPr>
          <a:lstStyle/>
          <a:p>
            <a:pPr algn="ctr" defTabSz="914400">
              <a:lnSpc>
                <a:spcPts val="4875"/>
              </a:lnSpc>
              <a:spcBef>
                <a:spcPct val="0"/>
              </a:spcBef>
              <a:spcAft>
                <a:spcPts val="600"/>
              </a:spcAft>
            </a:pPr>
            <a:r>
              <a:rPr lang="en-US" sz="3200" b="1" kern="1200" cap="all" baseline="0" dirty="0">
                <a:solidFill>
                  <a:schemeClr val="accent6"/>
                </a:solidFill>
                <a:latin typeface="+mj-lt"/>
                <a:ea typeface="+mj-ea"/>
                <a:cs typeface="+mj-cs"/>
              </a:rPr>
              <a:t>User </a:t>
            </a:r>
            <a:r>
              <a:rPr lang="en-US" sz="3200" b="1" cap="all" dirty="0">
                <a:solidFill>
                  <a:schemeClr val="accent6"/>
                </a:solidFill>
                <a:latin typeface="+mj-lt"/>
                <a:ea typeface="+mj-ea"/>
                <a:cs typeface="+mj-cs"/>
              </a:rPr>
              <a:t>DIETPLAN</a:t>
            </a:r>
            <a:endParaRPr lang="en-US" sz="3200" b="1" kern="1200" cap="all" baseline="0" dirty="0">
              <a:solidFill>
                <a:schemeClr val="accent6"/>
              </a:solidFill>
              <a:latin typeface="+mj-lt"/>
              <a:ea typeface="+mj-ea"/>
              <a:cs typeface="+mj-cs"/>
            </a:endParaRPr>
          </a:p>
        </p:txBody>
      </p:sp>
      <p:pic>
        <p:nvPicPr>
          <p:cNvPr id="112" name="Picture 111">
            <a:extLst>
              <a:ext uri="{FF2B5EF4-FFF2-40B4-BE49-F238E27FC236}">
                <a16:creationId xmlns:a16="http://schemas.microsoft.com/office/drawing/2014/main" id="{2FD69F63-292E-8500-C1D7-36CDC6893805}"/>
              </a:ext>
            </a:extLst>
          </p:cNvPr>
          <p:cNvPicPr>
            <a:picLocks noChangeAspect="1"/>
          </p:cNvPicPr>
          <p:nvPr/>
        </p:nvPicPr>
        <p:blipFill>
          <a:blip r:embed="rId2"/>
          <a:stretch>
            <a:fillRect/>
          </a:stretch>
        </p:blipFill>
        <p:spPr>
          <a:xfrm>
            <a:off x="5183188" y="1896618"/>
            <a:ext cx="6172200" cy="3055238"/>
          </a:xfrm>
          <a:prstGeom prst="rect">
            <a:avLst/>
          </a:prstGeom>
          <a:noFill/>
        </p:spPr>
      </p:pic>
      <p:sp>
        <p:nvSpPr>
          <p:cNvPr id="113" name="TextBox 112">
            <a:extLst>
              <a:ext uri="{FF2B5EF4-FFF2-40B4-BE49-F238E27FC236}">
                <a16:creationId xmlns:a16="http://schemas.microsoft.com/office/drawing/2014/main" id="{3282B5B7-38B9-4C88-4A0E-1943040B9FEF}"/>
              </a:ext>
            </a:extLst>
          </p:cNvPr>
          <p:cNvSpPr txBox="1"/>
          <p:nvPr/>
        </p:nvSpPr>
        <p:spPr>
          <a:xfrm>
            <a:off x="762785" y="1997242"/>
            <a:ext cx="3932237" cy="3811588"/>
          </a:xfrm>
          <a:prstGeom prst="rect">
            <a:avLst/>
          </a:prstGeom>
        </p:spPr>
        <p:txBody>
          <a:bodyPr vert="horz" lIns="91440" tIns="45720" rIns="91440" bIns="45720" rtlCol="0">
            <a:normAutofit/>
          </a:bodyPr>
          <a:lstStyle/>
          <a:p>
            <a:pPr defTabSz="914400">
              <a:spcBef>
                <a:spcPts val="360"/>
              </a:spcBef>
            </a:pPr>
            <a:r>
              <a:rPr lang="en-US" sz="1600" b="1" dirty="0">
                <a:solidFill>
                  <a:schemeClr val="accent6"/>
                </a:solidFill>
              </a:rPr>
              <a:t>Types of diet </a:t>
            </a:r>
            <a:r>
              <a:rPr lang="en-US" sz="1600" b="1" dirty="0">
                <a:solidFill>
                  <a:schemeClr val="accent6"/>
                </a:solidFill>
                <a:latin typeface="Times New Roman" panose="02020603050405020304" pitchFamily="18" charset="0"/>
                <a:cs typeface="Times New Roman" panose="02020603050405020304" pitchFamily="18" charset="0"/>
              </a:rPr>
              <a:t>plans</a:t>
            </a:r>
            <a:r>
              <a:rPr lang="en-US" sz="1600" b="1" dirty="0">
                <a:solidFill>
                  <a:schemeClr val="accent6"/>
                </a:solidFill>
              </a:rPr>
              <a:t>:</a:t>
            </a: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Mediterranean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Low-carb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Ketogenic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Vegetarian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Vegan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DASH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Flexitarian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marL="285750" indent="-285750" defTabSz="914400">
              <a:spcBef>
                <a:spcPts val="360"/>
              </a:spcBef>
              <a:buFont typeface="Arial" panose="020B0604020202020204" pitchFamily="34" charset="0"/>
              <a:buChar char="•"/>
            </a:pPr>
            <a:r>
              <a:rPr lang="en-IN" sz="1600" b="0" dirty="0">
                <a:solidFill>
                  <a:srgbClr val="CE9178"/>
                </a:solidFill>
                <a:effectLst/>
                <a:latin typeface="Times New Roman" panose="02020603050405020304" pitchFamily="18" charset="0"/>
                <a:cs typeface="Times New Roman" panose="02020603050405020304" pitchFamily="18" charset="0"/>
              </a:rPr>
              <a:t>Atkins diet</a:t>
            </a:r>
            <a:endParaRPr lang="en-IN" sz="1600" b="0" dirty="0">
              <a:solidFill>
                <a:srgbClr val="CCCCCC"/>
              </a:solidFill>
              <a:effectLst/>
              <a:latin typeface="Times New Roman" panose="02020603050405020304" pitchFamily="18" charset="0"/>
              <a:cs typeface="Times New Roman" panose="02020603050405020304" pitchFamily="18" charset="0"/>
            </a:endParaRPr>
          </a:p>
          <a:p>
            <a:pPr defTabSz="914400">
              <a:spcBef>
                <a:spcPts val="360"/>
              </a:spcBef>
            </a:pPr>
            <a:endParaRPr lang="en-US" sz="1600" b="1" kern="1200" dirty="0">
              <a:solidFill>
                <a:schemeClr val="accent6"/>
              </a:solidFill>
              <a:latin typeface="+mn-lt"/>
              <a:ea typeface="+mn-ea"/>
              <a:cs typeface="+mn-cs"/>
            </a:endParaRPr>
          </a:p>
          <a:p>
            <a:pPr defTabSz="914400">
              <a:spcBef>
                <a:spcPts val="360"/>
              </a:spcBef>
            </a:pPr>
            <a:endParaRPr lang="en-US" sz="1600" kern="1200" dirty="0">
              <a:solidFill>
                <a:schemeClr val="accent6"/>
              </a:solidFill>
              <a:latin typeface="+mn-lt"/>
              <a:ea typeface="+mn-ea"/>
              <a:cs typeface="+mn-cs"/>
            </a:endParaRPr>
          </a:p>
          <a:p>
            <a:pPr defTabSz="914400">
              <a:spcBef>
                <a:spcPts val="360"/>
              </a:spcBef>
            </a:pPr>
            <a:endParaRPr lang="en-US" sz="1600" kern="1200" dirty="0">
              <a:solidFill>
                <a:schemeClr val="accent6"/>
              </a:solidFill>
              <a:latin typeface="+mn-lt"/>
              <a:ea typeface="+mn-ea"/>
              <a:cs typeface="+mn-cs"/>
            </a:endParaRPr>
          </a:p>
        </p:txBody>
      </p:sp>
      <p:sp>
        <p:nvSpPr>
          <p:cNvPr id="114" name="Slide Number Placeholder 22">
            <a:extLst>
              <a:ext uri="{FF2B5EF4-FFF2-40B4-BE49-F238E27FC236}">
                <a16:creationId xmlns:a16="http://schemas.microsoft.com/office/drawing/2014/main" id="{6C56A103-69C5-385F-8207-DA4300DD13C7}"/>
              </a:ext>
            </a:extLst>
          </p:cNvPr>
          <p:cNvSpPr>
            <a:spLocks noGrp="1"/>
          </p:cNvSpPr>
          <p:nvPr>
            <p:ph type="sldNum" sz="quarter" idx="12"/>
          </p:nvPr>
        </p:nvSpPr>
        <p:spPr>
          <a:xfrm>
            <a:off x="10945368" y="457200"/>
            <a:ext cx="987552" cy="274320"/>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9</a:t>
            </a:fld>
            <a:endParaRPr lang="en-US"/>
          </a:p>
        </p:txBody>
      </p:sp>
      <p:pic>
        <p:nvPicPr>
          <p:cNvPr id="116" name="Picture 115">
            <a:extLst>
              <a:ext uri="{FF2B5EF4-FFF2-40B4-BE49-F238E27FC236}">
                <a16:creationId xmlns:a16="http://schemas.microsoft.com/office/drawing/2014/main" id="{85EE8411-1BD9-6194-0953-013FB5DD5310}"/>
              </a:ext>
            </a:extLst>
          </p:cNvPr>
          <p:cNvPicPr>
            <a:picLocks noChangeAspect="1"/>
          </p:cNvPicPr>
          <p:nvPr/>
        </p:nvPicPr>
        <p:blipFill>
          <a:blip r:embed="rId3"/>
          <a:stretch>
            <a:fillRect/>
          </a:stretch>
        </p:blipFill>
        <p:spPr>
          <a:xfrm>
            <a:off x="4966636" y="731520"/>
            <a:ext cx="7295949" cy="5928657"/>
          </a:xfrm>
          <a:prstGeom prst="rect">
            <a:avLst/>
          </a:prstGeom>
        </p:spPr>
      </p:pic>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2DAB5C671C0994897ACAC84EE1AC161" ma:contentTypeVersion="11" ma:contentTypeDescription="Creare un nuovo documento." ma:contentTypeScope="" ma:versionID="817040d28a4ec7b2509b9631d6079db8">
  <xsd:schema xmlns:xsd="http://www.w3.org/2001/XMLSchema" xmlns:xs="http://www.w3.org/2001/XMLSchema" xmlns:p="http://schemas.microsoft.com/office/2006/metadata/properties" xmlns:ns3="a8409d63-6335-4784-b7a6-213e9723c758" xmlns:ns4="dcceefe4-fd2f-41a2-b053-0c95714edf7f" targetNamespace="http://schemas.microsoft.com/office/2006/metadata/properties" ma:root="true" ma:fieldsID="1b3ea37ec3b31177791cddeb467314d9" ns3:_="" ns4:_="">
    <xsd:import namespace="a8409d63-6335-4784-b7a6-213e9723c758"/>
    <xsd:import namespace="dcceefe4-fd2f-41a2-b053-0c95714edf7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409d63-6335-4784-b7a6-213e9723c7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cceefe4-fd2f-41a2-b053-0c95714edf7f" elementFormDefault="qualified">
    <xsd:import namespace="http://schemas.microsoft.com/office/2006/documentManagement/types"/>
    <xsd:import namespace="http://schemas.microsoft.com/office/infopath/2007/PartnerControls"/>
    <xsd:element name="SharedWithUsers" ma:index="11"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Condiviso con dettagli" ma:internalName="SharedWithDetails" ma:readOnly="true">
      <xsd:simpleType>
        <xsd:restriction base="dms:Note">
          <xsd:maxLength value="255"/>
        </xsd:restriction>
      </xsd:simpleType>
    </xsd:element>
    <xsd:element name="SharingHintHash" ma:index="13"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8409d63-6335-4784-b7a6-213e9723c758" xsi:nil="true"/>
  </documentManagement>
</p:properties>
</file>

<file path=customXml/itemProps1.xml><?xml version="1.0" encoding="utf-8"?>
<ds:datastoreItem xmlns:ds="http://schemas.openxmlformats.org/officeDocument/2006/customXml" ds:itemID="{F4A7FC99-5B38-4221-ABE9-A102CF1F9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409d63-6335-4784-b7a6-213e9723c758"/>
    <ds:schemaRef ds:uri="dcceefe4-fd2f-41a2-b053-0c95714edf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1BF15B-9285-48CB-A335-F86C36525D1F}">
  <ds:schemaRefs>
    <ds:schemaRef ds:uri="http://schemas.microsoft.com/sharepoint/v3/contenttype/forms"/>
  </ds:schemaRefs>
</ds:datastoreItem>
</file>

<file path=customXml/itemProps3.xml><?xml version="1.0" encoding="utf-8"?>
<ds:datastoreItem xmlns:ds="http://schemas.openxmlformats.org/officeDocument/2006/customXml" ds:itemID="{EF68F0DF-6EF8-4274-83C2-086843139606}">
  <ds:schemaRefs>
    <ds:schemaRef ds:uri="a8409d63-6335-4784-b7a6-213e9723c758"/>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dcceefe4-fd2f-41a2-b053-0c95714edf7f"/>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{916D999B-12CE-436A-AF6B-9F5F2B705FAA}tf78438558_win32</Template>
  <TotalTime>320</TotalTime>
  <Words>451</Words>
  <Application>Microsoft Office PowerPoint</Application>
  <PresentationFormat>Widescreen</PresentationFormat>
  <Paragraphs>101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Black</vt:lpstr>
      <vt:lpstr>Sabon Next LT</vt:lpstr>
      <vt:lpstr>Söhne</vt:lpstr>
      <vt:lpstr>Times New Roman</vt:lpstr>
      <vt:lpstr>Office Theme</vt:lpstr>
      <vt:lpstr>Angular project </vt:lpstr>
      <vt:lpstr>Nutrition diet</vt:lpstr>
      <vt:lpstr>Introduction</vt:lpstr>
      <vt:lpstr>Login Page</vt:lpstr>
      <vt:lpstr>Login page</vt:lpstr>
      <vt:lpstr>User-menubar</vt:lpstr>
      <vt:lpstr>PowerPoint Presentation</vt:lpstr>
      <vt:lpstr>Home product details</vt:lpstr>
      <vt:lpstr>PowerPoint Presentation</vt:lpstr>
      <vt:lpstr>Home dietplan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Pachakala Kiran Kumar</dc:creator>
  <cp:lastModifiedBy>Pachakala Kiran Kumar</cp:lastModifiedBy>
  <cp:revision>2</cp:revision>
  <dcterms:created xsi:type="dcterms:W3CDTF">2023-05-12T05:04:15Z</dcterms:created>
  <dcterms:modified xsi:type="dcterms:W3CDTF">2023-05-12T10:24:50Z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0x01010032DAB5C671C0994897ACAC84EE1AC161</vt:lpwstr>
  </property>
</Properties>
</file>